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304" r:id="rId5"/>
    <p:sldId id="303" r:id="rId6"/>
    <p:sldId id="262" r:id="rId7"/>
    <p:sldId id="263" r:id="rId8"/>
    <p:sldId id="307" r:id="rId9"/>
    <p:sldId id="308" r:id="rId10"/>
    <p:sldId id="305" r:id="rId11"/>
    <p:sldId id="306" r:id="rId12"/>
    <p:sldId id="314" r:id="rId13"/>
    <p:sldId id="312" r:id="rId14"/>
    <p:sldId id="311" r:id="rId15"/>
    <p:sldId id="313" r:id="rId16"/>
    <p:sldId id="301" r:id="rId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69C7853C-536D-4A76-A0AE-DD22124D55A5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80" autoAdjust="0"/>
  </p:normalViewPr>
  <p:slideViewPr>
    <p:cSldViewPr>
      <p:cViewPr varScale="1">
        <p:scale>
          <a:sx n="70" d="100"/>
          <a:sy n="70" d="100"/>
        </p:scale>
        <p:origin x="-5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2692C-BFA3-4574-8304-1E33A210D2A1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ABC7-31C3-4E7A-B36A-6C3FFEC3A4F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813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CABFD8-6764-4281-98E3-8D09D7CC13B6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4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latinLnBrk="0" hangingPunct="1">
              <a:lnSpc>
                <a:spcPct val="90000"/>
              </a:lnSpc>
            </a:pPr>
            <a:endParaRPr lang="ko-KR" altLang="en-US" sz="90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7348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00F3A0-3C48-4938-8CF4-BE6021A3FB17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6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latinLnBrk="0" hangingPunct="1">
              <a:lnSpc>
                <a:spcPct val="90000"/>
              </a:lnSpc>
            </a:pPr>
            <a:endParaRPr lang="ko-KR" altLang="en-US" sz="90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583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61BF35-72C4-4ED0-9161-5CA02B6DE90A}" type="slidenum">
              <a:rPr lang="en-US" altLang="ko-KR" smtClean="0">
                <a:latin typeface="굴림" pitchFamily="50" charset="-127"/>
                <a:ea typeface="굴림" pitchFamily="50" charset="-127"/>
              </a:rPr>
              <a:pPr/>
              <a:t>7</a:t>
            </a:fld>
            <a:endParaRPr lang="en-US" altLang="ko-KR" smtClean="0"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560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>
              <a:buFontTx/>
              <a:buAutoNum type="arabicParenR"/>
            </a:pP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주간 열 날 수 있는 </a:t>
            </a:r>
            <a:r>
              <a:rPr lang="en-US" altLang="ko-KR" smtClean="0">
                <a:latin typeface="굴림" charset="-127"/>
                <a:ea typeface="굴림" charset="-127"/>
              </a:rPr>
              <a:t>virus infection</a:t>
            </a:r>
          </a:p>
          <a:p>
            <a:pPr marL="228600" indent="-228600">
              <a:buFontTx/>
              <a:buAutoNum type="arabicParenR"/>
            </a:pPr>
            <a:r>
              <a:rPr lang="ko-KR" altLang="en-US" smtClean="0">
                <a:latin typeface="굴림" charset="-127"/>
                <a:ea typeface="굴림" charset="-127"/>
              </a:rPr>
              <a:t>그밖의 </a:t>
            </a:r>
            <a:r>
              <a:rPr lang="en-US" altLang="ko-KR" smtClean="0">
                <a:latin typeface="굴림" charset="-127"/>
                <a:ea typeface="굴림" charset="-127"/>
              </a:rPr>
              <a:t>Bacterial infection: norcadia, </a:t>
            </a:r>
            <a:r>
              <a:rPr lang="ko-KR" altLang="en-US" smtClean="0">
                <a:latin typeface="굴림" charset="-127"/>
                <a:ea typeface="굴림" charset="-127"/>
              </a:rPr>
              <a:t>엑티노</a:t>
            </a:r>
          </a:p>
        </p:txBody>
      </p:sp>
      <p:sp>
        <p:nvSpPr>
          <p:cNvPr id="25604" name="슬라이드 번호 개체 틀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79AF003-9CF1-4516-B2A7-E534AA09266C}" type="slidenum">
              <a:rPr lang="en-US" altLang="ko-KR" sz="1200">
                <a:latin typeface="굴림" charset="-127"/>
              </a:rPr>
              <a:pPr algn="r"/>
              <a:t>10</a:t>
            </a:fld>
            <a:endParaRPr lang="en-US" altLang="ko-KR" sz="1200"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Chronic inflammation, multifocal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ABC7-31C3-4E7A-B36A-6C3FFEC3A4F5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560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>
              <a:buFontTx/>
              <a:buAutoNum type="arabicParenR"/>
            </a:pPr>
            <a:r>
              <a:rPr lang="en-US" altLang="ko-KR" smtClean="0">
                <a:latin typeface="굴림" charset="-127"/>
                <a:ea typeface="굴림" charset="-127"/>
              </a:rPr>
              <a:t>3</a:t>
            </a:r>
            <a:r>
              <a:rPr lang="ko-KR" altLang="en-US" smtClean="0">
                <a:latin typeface="굴림" charset="-127"/>
                <a:ea typeface="굴림" charset="-127"/>
              </a:rPr>
              <a:t>주간 열 날 수 있는 </a:t>
            </a:r>
            <a:r>
              <a:rPr lang="en-US" altLang="ko-KR" smtClean="0">
                <a:latin typeface="굴림" charset="-127"/>
                <a:ea typeface="굴림" charset="-127"/>
              </a:rPr>
              <a:t>virus infection</a:t>
            </a:r>
          </a:p>
          <a:p>
            <a:pPr marL="228600" indent="-228600">
              <a:buFontTx/>
              <a:buAutoNum type="arabicParenR"/>
            </a:pPr>
            <a:r>
              <a:rPr lang="ko-KR" altLang="en-US" smtClean="0">
                <a:latin typeface="굴림" charset="-127"/>
                <a:ea typeface="굴림" charset="-127"/>
              </a:rPr>
              <a:t>그밖의 </a:t>
            </a:r>
            <a:r>
              <a:rPr lang="en-US" altLang="ko-KR" smtClean="0">
                <a:latin typeface="굴림" charset="-127"/>
                <a:ea typeface="굴림" charset="-127"/>
              </a:rPr>
              <a:t>Bacterial infection: norcadia, </a:t>
            </a:r>
            <a:r>
              <a:rPr lang="ko-KR" altLang="en-US" smtClean="0">
                <a:latin typeface="굴림" charset="-127"/>
                <a:ea typeface="굴림" charset="-127"/>
              </a:rPr>
              <a:t>엑티노</a:t>
            </a:r>
          </a:p>
        </p:txBody>
      </p:sp>
      <p:sp>
        <p:nvSpPr>
          <p:cNvPr id="25604" name="슬라이드 번호 개체 틀 3"/>
          <p:cNvSpPr txBox="1">
            <a:spLocks noGrp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79AF003-9CF1-4516-B2A7-E534AA09266C}" type="slidenum">
              <a:rPr lang="en-US" altLang="ko-KR" sz="1200">
                <a:latin typeface="굴림" charset="-127"/>
              </a:rPr>
              <a:pPr algn="r"/>
              <a:t>15</a:t>
            </a:fld>
            <a:endParaRPr lang="en-US" altLang="ko-KR" sz="1200">
              <a:latin typeface="굴림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9B761-0A50-4F2A-AE57-1564ECEE114B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10A78-0A79-428F-80BF-6A716D882A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3000" b="1" dirty="0"/>
              <a:t>제</a:t>
            </a:r>
            <a:r>
              <a:rPr lang="en-US" altLang="ko-KR" sz="3000" b="1" dirty="0" smtClean="0"/>
              <a:t>229</a:t>
            </a:r>
            <a:r>
              <a:rPr lang="ko-KR" altLang="en-US" sz="3000" b="1" dirty="0" smtClean="0"/>
              <a:t>회 </a:t>
            </a:r>
            <a:r>
              <a:rPr lang="ko-KR" altLang="en-US" sz="3000" b="1" dirty="0"/>
              <a:t>대한 결핵 및 호흡기학회 </a:t>
            </a:r>
            <a:r>
              <a:rPr lang="en-US" altLang="ko-KR" sz="3000" b="1" dirty="0" smtClean="0"/>
              <a:t/>
            </a:r>
            <a:br>
              <a:rPr lang="en-US" altLang="ko-KR" sz="3000" b="1" dirty="0" smtClean="0"/>
            </a:br>
            <a:r>
              <a:rPr lang="ko-KR" altLang="en-US" sz="3000" b="1" dirty="0" smtClean="0"/>
              <a:t>심포지엄 증례 </a:t>
            </a:r>
            <a:r>
              <a:rPr lang="ko-KR" altLang="en-US" sz="3000" b="1" dirty="0"/>
              <a:t>보고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211960" y="5157192"/>
            <a:ext cx="4320480" cy="792088"/>
          </a:xfrm>
        </p:spPr>
        <p:txBody>
          <a:bodyPr>
            <a:normAutofit/>
          </a:bodyPr>
          <a:lstStyle/>
          <a:p>
            <a:pPr algn="r"/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2013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년 </a:t>
            </a:r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9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월 </a:t>
            </a:r>
            <a:r>
              <a:rPr lang="en-US" altLang="ko-KR" sz="2000" b="1" dirty="0" smtClean="0">
                <a:solidFill>
                  <a:schemeClr val="tx1"/>
                </a:solidFill>
                <a:latin typeface="+mj-lt"/>
              </a:rPr>
              <a:t>23</a:t>
            </a:r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일</a:t>
            </a:r>
            <a:endParaRPr lang="en-US" altLang="ko-KR" sz="2000" b="1" dirty="0" smtClean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ko-KR" altLang="en-US" sz="2000" b="1" dirty="0" smtClean="0">
                <a:solidFill>
                  <a:schemeClr val="tx1"/>
                </a:solidFill>
                <a:latin typeface="+mj-lt"/>
              </a:rPr>
              <a:t>이화여자대학교 내과전공의 정은교</a:t>
            </a:r>
            <a:endParaRPr lang="ko-KR" altLang="en-US" sz="20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Tentative diagnosis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97450"/>
          </a:xfrm>
        </p:spPr>
        <p:txBody>
          <a:bodyPr>
            <a:normAutofit/>
          </a:bodyPr>
          <a:lstStyle/>
          <a:p>
            <a:pPr marL="533400" indent="-533400">
              <a:buNone/>
            </a:pP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Mediastinal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&amp; 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costophrenic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angle mass</a:t>
            </a:r>
          </a:p>
          <a:p>
            <a:pPr marL="933450" lvl="1" indent="-533400" eaLnBrk="1" hangingPunct="1">
              <a:buNone/>
            </a:pP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</a:t>
            </a:r>
            <a:r>
              <a:rPr lang="en-US" altLang="ko-KR" sz="32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Thymolipoma</a:t>
            </a:r>
            <a:endParaRPr lang="en-US" altLang="ko-KR" sz="32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marL="933450" lvl="1" indent="-533400" eaLnBrk="1" hangingPunct="1">
              <a:buNone/>
            </a:pP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</a:t>
            </a:r>
            <a:r>
              <a:rPr lang="en-US" altLang="ko-KR" sz="32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DDx</a:t>
            </a: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  <a:r>
              <a:rPr lang="en-US" altLang="ko-KR" sz="32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Neurogenic</a:t>
            </a: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tumor</a:t>
            </a:r>
          </a:p>
          <a:p>
            <a:pPr marL="933450" lvl="1" indent="-533400" eaLnBrk="1" hangingPunct="1">
              <a:buNone/>
            </a:pP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       Benign cysts</a:t>
            </a:r>
          </a:p>
          <a:p>
            <a:pPr marL="933450" lvl="1" indent="-533400" eaLnBrk="1" hangingPunct="1">
              <a:buNone/>
            </a:pPr>
            <a:r>
              <a:rPr lang="en-US" altLang="ko-KR" sz="32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       Lymph node enlargement</a:t>
            </a:r>
          </a:p>
        </p:txBody>
      </p:sp>
      <p:pic>
        <p:nvPicPr>
          <p:cNvPr id="11268" name="그림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Laboratory findings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506888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CBC  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 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Hb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13.2/ 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Hct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39.2/ WBC 8350(N:43.0% /L:44.4%)/ 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Plt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335K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Coagulatory</a:t>
            </a: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battery   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 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PT 12.2sec(87%) /PTT 31.2 sec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Electrolyte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 Na 141/ K 4.5/ 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Cl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104/ T.CO2 23 (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mEq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/L)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T.Ca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8.7    </a:t>
            </a:r>
            <a:r>
              <a:rPr lang="en-US" altLang="ko-KR" sz="2400" b="1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iP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5.0   </a:t>
            </a: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Glucose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82(mg/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dL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BUN/Cr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12/ 0.8(mg/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dL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AST/ALT 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15/11(IU/L)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ALP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254 (IU/L)    </a:t>
            </a: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T.B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0.5(mg/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dL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Protein/albumin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7.0/4.3 (mg/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dL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ESR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13(mm/hr)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ko-KR" sz="2400" b="1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Urinaysis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  SG 1.005/pH 5.5/pro(-)/WBC(-)/RBC(-)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ko-KR" sz="2400" dirty="0" smtClean="0">
              <a:latin typeface="Arial" pitchFamily="34" charset="0"/>
              <a:ea typeface="HY강M" pitchFamily="18" charset="-127"/>
              <a:cs typeface="Arial" pitchFamily="34" charset="0"/>
            </a:endParaRPr>
          </a:p>
        </p:txBody>
      </p:sp>
      <p:pic>
        <p:nvPicPr>
          <p:cNvPr id="13316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/>
              <a:t>Chest </a:t>
            </a:r>
            <a:r>
              <a:rPr lang="en-US" altLang="ko-KR" sz="4000" b="1" dirty="0" smtClean="0"/>
              <a:t>CT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Progress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96752"/>
            <a:ext cx="8229600" cy="518477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ko-KR" sz="2400" b="1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#HD2 : 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Video Assist Thoracic Surgery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   -Excision of </a:t>
            </a:r>
            <a:r>
              <a:rPr lang="en-US" altLang="ko-KR" sz="2400" dirty="0" err="1" smtClean="0">
                <a:latin typeface="Arial" pitchFamily="34" charset="0"/>
                <a:ea typeface="HY강M" pitchFamily="18" charset="-127"/>
                <a:cs typeface="Arial" pitchFamily="34" charset="0"/>
              </a:rPr>
              <a:t>mediastinal</a:t>
            </a:r>
            <a:r>
              <a:rPr lang="en-US" altLang="ko-KR" sz="2400" dirty="0" smtClean="0">
                <a:latin typeface="Arial" pitchFamily="34" charset="0"/>
                <a:ea typeface="HY강M" pitchFamily="18" charset="-127"/>
                <a:cs typeface="Arial" pitchFamily="34" charset="0"/>
              </a:rPr>
              <a:t> mass with lymph node dissection</a:t>
            </a:r>
          </a:p>
        </p:txBody>
      </p:sp>
      <p:pic>
        <p:nvPicPr>
          <p:cNvPr id="18436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그림 4" descr="thymoma post CXR.jpg"/>
          <p:cNvPicPr>
            <a:picLocks noChangeAspect="1"/>
          </p:cNvPicPr>
          <p:nvPr/>
        </p:nvPicPr>
        <p:blipFill>
          <a:blip r:embed="rId3" cstate="print"/>
          <a:srcRect l="5519" t="6711" r="11038" b="26843"/>
          <a:stretch>
            <a:fillRect/>
          </a:stretch>
        </p:blipFill>
        <p:spPr bwMode="auto">
          <a:xfrm>
            <a:off x="1475656" y="2349648"/>
            <a:ext cx="6264275" cy="424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4000" b="1" dirty="0" smtClean="0"/>
              <a:t>병리소견</a:t>
            </a:r>
            <a:endParaRPr lang="ko-KR" altLang="en-US" sz="4000" b="1" dirty="0"/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Final Diagnosis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997450"/>
          </a:xfrm>
        </p:spPr>
        <p:txBody>
          <a:bodyPr>
            <a:normAutofit/>
          </a:bodyPr>
          <a:lstStyle/>
          <a:p>
            <a:pPr marL="533400" indent="-533400"/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Thymolipoma</a:t>
            </a:r>
            <a:r>
              <a:rPr lang="en-US" altLang="ko-KR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of </a:t>
            </a:r>
            <a:r>
              <a:rPr lang="en-US" altLang="ko-KR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mediastinum</a:t>
            </a:r>
            <a:endParaRPr lang="en-US" altLang="ko-KR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11268" name="그림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Arial" pitchFamily="34" charset="0"/>
                <a:cs typeface="Arial" pitchFamily="34" charset="0"/>
              </a:rPr>
              <a:t>Progress</a:t>
            </a:r>
            <a:endParaRPr lang="ko-KR" altLang="en-US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#HD7, POD 5 discharge</a:t>
            </a:r>
          </a:p>
          <a:p>
            <a:pPr marL="514350" indent="-514350">
              <a:buNone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#OPD f/u, POD 12</a:t>
            </a:r>
          </a:p>
        </p:txBody>
      </p:sp>
      <p:pic>
        <p:nvPicPr>
          <p:cNvPr id="4" name="그림 3" descr="post op.jpg"/>
          <p:cNvPicPr>
            <a:picLocks noChangeAspect="1"/>
          </p:cNvPicPr>
          <p:nvPr/>
        </p:nvPicPr>
        <p:blipFill>
          <a:blip r:embed="rId2" cstate="print"/>
          <a:srcRect l="14668" t="5856" r="5867" b="26351"/>
          <a:stretch>
            <a:fillRect/>
          </a:stretch>
        </p:blipFill>
        <p:spPr>
          <a:xfrm>
            <a:off x="3275856" y="1844824"/>
            <a:ext cx="5616624" cy="48012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ko-KR" altLang="ko-KR" b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ko-KR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Name : </a:t>
            </a:r>
            <a:r>
              <a:rPr lang="ko-KR" altLang="en-US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도 </a:t>
            </a: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O </a:t>
            </a:r>
            <a:r>
              <a:rPr lang="ko-KR" altLang="en-US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은</a:t>
            </a:r>
          </a:p>
          <a:p>
            <a:pPr eaLnBrk="1" hangingPunct="1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Age/Sex : 16/F</a:t>
            </a:r>
          </a:p>
          <a:p>
            <a:r>
              <a:rPr lang="en-US" altLang="ko-KR" dirty="0">
                <a:latin typeface="Arial" pitchFamily="34" charset="0"/>
                <a:ea typeface="Arial Unicode MS" pitchFamily="50" charset="-127"/>
                <a:cs typeface="Arial" pitchFamily="34" charset="0"/>
              </a:rPr>
              <a:t>Date of admission : </a:t>
            </a: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2013. 8. 7</a:t>
            </a:r>
          </a:p>
          <a:p>
            <a:pPr eaLnBrk="1" hangingPunct="1"/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eaLnBrk="1" hangingPunct="1"/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Chief complaint : no symptom</a:t>
            </a:r>
          </a:p>
          <a:p>
            <a:pPr eaLnBrk="1" hangingPunct="1">
              <a:buFontTx/>
              <a:buNone/>
            </a:pP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    </a:t>
            </a:r>
            <a:r>
              <a:rPr lang="en-US" altLang="ko-KR" dirty="0" err="1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mediastinal</a:t>
            </a: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mass found incidentally</a:t>
            </a:r>
          </a:p>
        </p:txBody>
      </p:sp>
      <p:pic>
        <p:nvPicPr>
          <p:cNvPr id="4" name="그림 3" descr="심볼마크-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Present illness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ko-KR" altLang="en-US" sz="3000" dirty="0" smtClean="0"/>
              <a:t>    상기</a:t>
            </a:r>
            <a:r>
              <a:rPr lang="en-US" altLang="ko-KR" sz="3000" dirty="0" smtClean="0"/>
              <a:t> </a:t>
            </a:r>
            <a:r>
              <a:rPr lang="ko-KR" altLang="en-US" sz="3000" dirty="0" smtClean="0"/>
              <a:t>환자 특이병력 없는 </a:t>
            </a:r>
            <a:r>
              <a:rPr lang="en-US" altLang="ko-KR" sz="3000" dirty="0" smtClean="0"/>
              <a:t>16</a:t>
            </a:r>
            <a:r>
              <a:rPr lang="ko-KR" altLang="en-US" sz="3000" dirty="0" smtClean="0"/>
              <a:t>세 여아로 학교검진에서 시행한 흉부 일반촬영에서 발견된 </a:t>
            </a:r>
            <a:r>
              <a:rPr lang="ko-KR" altLang="en-US" sz="3000" dirty="0" err="1" smtClean="0"/>
              <a:t>좌하엽과</a:t>
            </a:r>
            <a:r>
              <a:rPr lang="ko-KR" altLang="en-US" sz="3000" dirty="0" smtClean="0"/>
              <a:t> 좌측 </a:t>
            </a:r>
            <a:r>
              <a:rPr lang="ko-KR" altLang="en-US" sz="3000" dirty="0" err="1" smtClean="0"/>
              <a:t>심마진의</a:t>
            </a:r>
            <a:r>
              <a:rPr lang="ko-KR" altLang="en-US" sz="3000" dirty="0" smtClean="0"/>
              <a:t> 증가된 음영에 대한 추가적 검사 위해 내원하였다</a:t>
            </a:r>
            <a:r>
              <a:rPr lang="en-US" altLang="ko-KR" sz="3000" dirty="0" smtClean="0"/>
              <a:t>.</a:t>
            </a:r>
          </a:p>
        </p:txBody>
      </p:sp>
      <p:pic>
        <p:nvPicPr>
          <p:cNvPr id="4" name="그림 3" descr="심볼마크-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Previous medical history</a:t>
            </a:r>
            <a:endParaRPr lang="ko-KR" altLang="en-US" sz="4000" b="1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1560" y="1700808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indent="-382588"/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Past History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:</a:t>
            </a:r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DM/HTN/Tb/Hepatitis(-/-/-/-)</a:t>
            </a:r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</a:t>
            </a:r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Medication history :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None</a:t>
            </a:r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endParaRPr lang="en-US" altLang="ko-KR" sz="24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Admission history :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None</a:t>
            </a:r>
          </a:p>
          <a:p>
            <a:pPr marL="447675" indent="-382588"/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</a:t>
            </a:r>
            <a:endParaRPr lang="en-US" altLang="ko-KR" sz="2400" b="1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Op. History :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None</a:t>
            </a:r>
          </a:p>
          <a:p>
            <a:pPr marL="447675" indent="-382588"/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Family History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:  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None</a:t>
            </a:r>
          </a:p>
          <a:p>
            <a:pPr marL="447675" indent="-382588"/>
            <a:endParaRPr lang="en-US" altLang="ko-KR" sz="2000" b="1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marL="447675" indent="-382588"/>
            <a:r>
              <a:rPr lang="en-US" altLang="ko-KR" sz="24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* Social History </a:t>
            </a:r>
            <a:r>
              <a:rPr lang="en-US" altLang="ko-KR" sz="2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:  A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lcohol(-)    Smoking(-)</a:t>
            </a: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Review of system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18488" cy="5256212"/>
          </a:xfrm>
        </p:spPr>
        <p:txBody>
          <a:bodyPr/>
          <a:lstStyle/>
          <a:p>
            <a:pPr>
              <a:buNone/>
            </a:pP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General  </a:t>
            </a:r>
            <a:r>
              <a:rPr lang="en-US" altLang="ko-KR" sz="24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     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   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 Weakness(-)  Fever/Chill(-/-)  Fatigue(-) Weight loss(-)</a:t>
            </a:r>
            <a:endParaRPr lang="en-US" altLang="ko-KR" sz="9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Head/Eye/ENT</a:t>
            </a:r>
            <a:r>
              <a:rPr lang="en-US" altLang="ko-KR" sz="24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  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Headache/dizziness(-/-) Sore throat(-)</a:t>
            </a:r>
            <a:endParaRPr lang="en-US" altLang="ko-KR" sz="9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Thorax  </a:t>
            </a:r>
            <a:r>
              <a:rPr lang="en-US" altLang="ko-KR" sz="24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  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Cough/</a:t>
            </a:r>
            <a:r>
              <a:rPr lang="en-US" altLang="ko-KR" sz="20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coryza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/sputum(-/-/-)   </a:t>
            </a:r>
            <a:r>
              <a:rPr lang="en-US" altLang="ko-KR" sz="20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Dyspnea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(-) </a:t>
            </a:r>
            <a:r>
              <a:rPr lang="en-US" altLang="ko-KR" sz="20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Orthopnea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(-)     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Palpitation(-)  Chest pain(-)</a:t>
            </a:r>
          </a:p>
          <a:p>
            <a:pPr>
              <a:buNone/>
            </a:pP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Abdomen 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Anorexia/dyspepsia/nausea/vomiting/diarrhea(-/-/-/-/-) 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Abdominal pain (-)    Abdominal distension(-)</a:t>
            </a:r>
            <a:endParaRPr lang="en-US" altLang="ko-KR" sz="9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Genitourinary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Frequency/</a:t>
            </a:r>
            <a:r>
              <a:rPr lang="en-US" altLang="ko-KR" sz="20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dysuria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/</a:t>
            </a:r>
            <a:r>
              <a:rPr lang="en-US" altLang="ko-KR" sz="2000" dirty="0" err="1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polyuria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(-/-/-)      Flank pain(-) </a:t>
            </a:r>
          </a:p>
          <a:p>
            <a:pPr>
              <a:buNone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   Urine color change(-)     Decreased urine output(-)</a:t>
            </a:r>
          </a:p>
          <a:p>
            <a:pPr>
              <a:buNone/>
            </a:pPr>
            <a:endParaRPr lang="en-US" altLang="ko-KR" sz="2000" dirty="0" smtClean="0"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6148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Physical Examination</a:t>
            </a:r>
            <a:endParaRPr lang="ko-KR" altLang="en-US" sz="4000" b="1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sp>
        <p:nvSpPr>
          <p:cNvPr id="14339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75650" cy="43878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Height 160.3cm, Weight  55.5kg,  BMI = 21.7 kg/m</a:t>
            </a:r>
            <a:r>
              <a:rPr lang="en-US" altLang="ko-KR" sz="14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2</a:t>
            </a:r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ko-KR" sz="2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ko-KR" sz="2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Vital sign  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BP 110/62mmHg  PR 72 </a:t>
            </a:r>
            <a:r>
              <a:rPr lang="en-US" altLang="ko-KR" sz="2000" dirty="0" err="1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bpm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RR 20/min 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                BT 36.2℃   SpO2 99%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altLang="ko-KR" sz="1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ko-KR" sz="2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General 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Acute ill looking appearance           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                 Alert mental status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ko-KR" sz="1000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ko-KR" sz="2000" b="1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HEENT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Anemic conjunctiva (-/-)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                 </a:t>
            </a:r>
            <a:r>
              <a:rPr lang="en-US" altLang="ko-KR" sz="2000" dirty="0" err="1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Anicteric</a:t>
            </a: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sclera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                 Dehydrated lip and tongue (-/-)</a:t>
            </a:r>
          </a:p>
          <a:p>
            <a:pPr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	 	          Throat injection (-) 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		           No palpable neck mass</a:t>
            </a:r>
          </a:p>
          <a:p>
            <a:pPr>
              <a:buFont typeface="Arial" charset="0"/>
              <a:buNone/>
              <a:defRPr/>
            </a:pPr>
            <a:r>
              <a:rPr lang="en-US" altLang="ko-KR" sz="2000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	                   No engorged neck vein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altLang="ko-KR" sz="2000" dirty="0" smtClean="0">
              <a:solidFill>
                <a:srgbClr val="CC0000"/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altLang="ko-KR" sz="2000" dirty="0" smtClean="0">
              <a:solidFill>
                <a:srgbClr val="CC0000"/>
              </a:solidFill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ko-KR" sz="4000" b="1" dirty="0" smtClean="0">
                <a:latin typeface="Arial" pitchFamily="34" charset="0"/>
                <a:cs typeface="Arial" pitchFamily="34" charset="0"/>
              </a:rPr>
              <a:t>Physical Examination</a:t>
            </a:r>
            <a:endParaRPr lang="ko-KR" alt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내용 개체 틀 2"/>
          <p:cNvSpPr>
            <a:spLocks noGrp="1"/>
          </p:cNvSpPr>
          <p:nvPr>
            <p:ph idx="1"/>
          </p:nvPr>
        </p:nvSpPr>
        <p:spPr>
          <a:xfrm>
            <a:off x="234778" y="1544595"/>
            <a:ext cx="8598072" cy="495703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CHEST 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   Clear breathing sound without </a:t>
            </a:r>
            <a:r>
              <a:rPr lang="en-US" altLang="ko-KR" sz="2000" dirty="0" err="1" smtClean="0">
                <a:latin typeface="Arial" pitchFamily="34" charset="0"/>
                <a:cs typeface="Arial" pitchFamily="34" charset="0"/>
              </a:rPr>
              <a:t>rale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or wheezing                     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                     Symmetric expansion without retraction</a:t>
            </a:r>
          </a:p>
          <a:p>
            <a:pPr lvl="4" eaLnBrk="1" hangingPunct="1">
              <a:lnSpc>
                <a:spcPct val="80000"/>
              </a:lnSpc>
              <a:buFont typeface="Arial" charset="0"/>
              <a:buNone/>
            </a:pP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HEART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    Regular heart beat without murmur</a:t>
            </a:r>
            <a:r>
              <a:rPr lang="en-US" altLang="ko-KR" sz="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    	          Audible S1 &amp; S2   No S3 gallop  No thrill No heaving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			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Abdomen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altLang="ko-KR" sz="2000" dirty="0" err="1" smtClean="0">
                <a:latin typeface="Arial" pitchFamily="34" charset="0"/>
                <a:cs typeface="Arial" pitchFamily="34" charset="0"/>
              </a:rPr>
              <a:t>Normoactive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bowel sound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                       No palpable mass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           No </a:t>
            </a:r>
            <a:r>
              <a:rPr lang="en-US" altLang="ko-KR" sz="2000" dirty="0" err="1" smtClean="0">
                <a:latin typeface="Arial" pitchFamily="34" charset="0"/>
                <a:cs typeface="Arial" pitchFamily="34" charset="0"/>
              </a:rPr>
              <a:t>hepatosplenomegaly</a:t>
            </a:r>
            <a:endParaRPr lang="en-US" altLang="ko-KR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           Direct tenderness/rebound tenderness(-/-)</a:t>
            </a:r>
          </a:p>
          <a:p>
            <a:pPr lvl="4" eaLnBrk="1" hangingPunct="1">
              <a:lnSpc>
                <a:spcPct val="80000"/>
              </a:lnSpc>
            </a:pP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ko-KR" sz="2000" b="1" dirty="0" smtClean="0">
                <a:latin typeface="Arial" pitchFamily="34" charset="0"/>
                <a:cs typeface="Arial" pitchFamily="34" charset="0"/>
              </a:rPr>
              <a:t>Back &amp; ext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altLang="ko-KR" sz="2000" dirty="0" err="1" smtClean="0">
                <a:latin typeface="Arial" pitchFamily="34" charset="0"/>
                <a:cs typeface="Arial" pitchFamily="34" charset="0"/>
              </a:rPr>
              <a:t>Costovertebral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angle tenderness(-/-)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en-US" altLang="ko-KR" sz="2000" dirty="0" err="1" smtClean="0">
                <a:latin typeface="Arial" pitchFamily="34" charset="0"/>
                <a:cs typeface="Arial" pitchFamily="34" charset="0"/>
              </a:rPr>
              <a:t>Pretibial</a:t>
            </a: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 pitting edema (-/-)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	Rash (-)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ko-KR" sz="2000" dirty="0" smtClean="0">
                <a:latin typeface="Arial" pitchFamily="34" charset="0"/>
                <a:cs typeface="Arial" pitchFamily="34" charset="0"/>
              </a:rPr>
              <a:t>			Joint deformity/redness/swelling/tenderness (-/-/-/-)</a:t>
            </a:r>
            <a:endParaRPr lang="en-US" altLang="ko-KR" sz="20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70000"/>
              </a:lnSpc>
            </a:pPr>
            <a:endParaRPr lang="en-US" altLang="ko-KR" sz="20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그림 3" descr="심볼마크-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04664"/>
            <a:ext cx="86409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Chest X-ray</a:t>
            </a:r>
          </a:p>
        </p:txBody>
      </p:sp>
      <p:pic>
        <p:nvPicPr>
          <p:cNvPr id="14339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그림 4" descr="thymoma CXR.jpg"/>
          <p:cNvPicPr>
            <a:picLocks noChangeAspect="1"/>
          </p:cNvPicPr>
          <p:nvPr/>
        </p:nvPicPr>
        <p:blipFill>
          <a:blip r:embed="rId3" cstate="print"/>
          <a:srcRect l="5882" b="29279"/>
          <a:stretch>
            <a:fillRect/>
          </a:stretch>
        </p:blipFill>
        <p:spPr bwMode="auto">
          <a:xfrm>
            <a:off x="1258888" y="1412875"/>
            <a:ext cx="6426200" cy="484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ko-KR" sz="4000" b="1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Chest X-ray Lateral</a:t>
            </a:r>
          </a:p>
        </p:txBody>
      </p:sp>
      <p:pic>
        <p:nvPicPr>
          <p:cNvPr id="15363" name="그림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28575"/>
            <a:ext cx="10525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내용 개체 틀 5" descr="thymoma CXR L000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9843" t="586" r="4921"/>
          <a:stretch>
            <a:fillRect/>
          </a:stretch>
        </p:blipFill>
        <p:spPr>
          <a:xfrm>
            <a:off x="854075" y="1627188"/>
            <a:ext cx="3443288" cy="4498975"/>
          </a:xfrm>
        </p:spPr>
      </p:pic>
      <p:pic>
        <p:nvPicPr>
          <p:cNvPr id="15365" name="그림 6" descr="thymoma CXR L0002.jpg"/>
          <p:cNvPicPr>
            <a:picLocks noChangeAspect="1"/>
          </p:cNvPicPr>
          <p:nvPr/>
        </p:nvPicPr>
        <p:blipFill>
          <a:blip r:embed="rId4" cstate="print"/>
          <a:srcRect l="6519" r="9776" b="877"/>
          <a:stretch>
            <a:fillRect/>
          </a:stretch>
        </p:blipFill>
        <p:spPr bwMode="auto">
          <a:xfrm>
            <a:off x="4427538" y="1628775"/>
            <a:ext cx="3382962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371</Words>
  <Application>Microsoft Office PowerPoint</Application>
  <PresentationFormat>화면 슬라이드 쇼(4:3)</PresentationFormat>
  <Paragraphs>111</Paragraphs>
  <Slides>16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제229회 대한 결핵 및 호흡기학회  심포지엄 증례 보고</vt:lpstr>
      <vt:lpstr>슬라이드 2</vt:lpstr>
      <vt:lpstr>Present illness</vt:lpstr>
      <vt:lpstr>Previous medical history</vt:lpstr>
      <vt:lpstr>Review of system</vt:lpstr>
      <vt:lpstr>Physical Examination</vt:lpstr>
      <vt:lpstr>Physical Examination</vt:lpstr>
      <vt:lpstr>Chest X-ray</vt:lpstr>
      <vt:lpstr>Chest X-ray Lateral</vt:lpstr>
      <vt:lpstr>Tentative diagnosis </vt:lpstr>
      <vt:lpstr>Laboratory findings</vt:lpstr>
      <vt:lpstr>Chest CT</vt:lpstr>
      <vt:lpstr>Progress</vt:lpstr>
      <vt:lpstr>병리소견</vt:lpstr>
      <vt:lpstr>Final Diagnosis</vt:lpstr>
      <vt:lpstr>Progress</vt:lpstr>
    </vt:vector>
  </TitlesOfParts>
  <Company>이대목동병원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제229회 대한 결핵 및 호흡기학회  심포지엄 증례 보고</dc:title>
  <dc:creator>9043호</dc:creator>
  <cp:lastModifiedBy>기관지내시경의사</cp:lastModifiedBy>
  <cp:revision>60</cp:revision>
  <dcterms:created xsi:type="dcterms:W3CDTF">2013-08-28T12:49:02Z</dcterms:created>
  <dcterms:modified xsi:type="dcterms:W3CDTF">2013-09-23T01:09:40Z</dcterms:modified>
</cp:coreProperties>
</file>